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08"/>
      </p:cViewPr>
      <p:guideLst>
        <p:guide orient="horz" pos="2160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565212" y="1214438"/>
            <a:ext cx="642151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ustin Cyr 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65212" y="369969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Кто подготовил: Иванов Иван Иванович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legreya Sans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legreya Sans"/>
                <a:ea typeface="+mn-ea"/>
                <a:cs typeface="+mn-cs"/>
              </a:rPr>
              <a:t>01.01.2001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Диаграмма 7"/>
          <p:cNvSpPr>
            <a:spLocks noGrp="1"/>
          </p:cNvSpPr>
          <p:nvPr>
            <p:ph type="chart" sz="quarter" idx="10"/>
          </p:nvPr>
        </p:nvSpPr>
        <p:spPr bwMode="auto">
          <a:xfrm>
            <a:off x="1047751" y="1030288"/>
            <a:ext cx="5681524" cy="23987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1"/>
          </p:nvPr>
        </p:nvSpPr>
        <p:spPr bwMode="auto">
          <a:xfrm>
            <a:off x="1020763" y="3613150"/>
            <a:ext cx="5691187" cy="26638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86673A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6673A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86673A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86673A"/>
              </a:solidFill>
              <a:latin typeface="Austin Cyr Roman"/>
              <a:ea typeface="+mn-ea"/>
              <a:cs typeface="+mn-cs"/>
            </a:endParaRPr>
          </a:p>
        </p:txBody>
      </p:sp>
      <p:sp>
        <p:nvSpPr>
          <p:cNvPr id="4" name="Рисунок 19"/>
          <p:cNvSpPr>
            <a:spLocks noGrp="1"/>
          </p:cNvSpPr>
          <p:nvPr>
            <p:ph type="pic" sz="quarter" idx="14"/>
          </p:nvPr>
        </p:nvSpPr>
        <p:spPr bwMode="auto">
          <a:xfrm>
            <a:off x="6848382" y="1030288"/>
            <a:ext cx="1054031" cy="1014051"/>
          </a:xfrm>
          <a:prstGeom prst="rect">
            <a:avLst/>
          </a:prstGeom>
          <a:blipFill>
            <a:blip r:embed="rId3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Рисунок 19"/>
          <p:cNvSpPr>
            <a:spLocks noGrp="1"/>
          </p:cNvSpPr>
          <p:nvPr>
            <p:ph type="pic" sz="quarter" idx="15"/>
          </p:nvPr>
        </p:nvSpPr>
        <p:spPr bwMode="auto">
          <a:xfrm>
            <a:off x="8071876" y="1030288"/>
            <a:ext cx="1054031" cy="1014051"/>
          </a:xfrm>
          <a:prstGeom prst="rect">
            <a:avLst/>
          </a:prstGeom>
          <a:blipFill>
            <a:blip r:embed="rId4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Рисунок 19"/>
          <p:cNvSpPr>
            <a:spLocks noGrp="1"/>
          </p:cNvSpPr>
          <p:nvPr>
            <p:ph type="pic" sz="quarter" idx="16"/>
          </p:nvPr>
        </p:nvSpPr>
        <p:spPr bwMode="auto">
          <a:xfrm>
            <a:off x="6848382" y="2126349"/>
            <a:ext cx="2628546" cy="1014051"/>
          </a:xfrm>
          <a:prstGeom prst="rect">
            <a:avLst/>
          </a:prstGeom>
          <a:blipFill>
            <a:blip r:embed="rId5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Рисунок 19"/>
          <p:cNvSpPr>
            <a:spLocks noGrp="1"/>
          </p:cNvSpPr>
          <p:nvPr>
            <p:ph type="pic" sz="quarter" idx="17"/>
          </p:nvPr>
        </p:nvSpPr>
        <p:spPr bwMode="auto">
          <a:xfrm>
            <a:off x="6848382" y="3222410"/>
            <a:ext cx="2915575" cy="1014051"/>
          </a:xfrm>
          <a:prstGeom prst="rect">
            <a:avLst/>
          </a:prstGeom>
          <a:blipFill>
            <a:blip r:embed="rId6"/>
            <a:stretch/>
          </a:blipFill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3_Title Slide" userDrawn="1">
  <p:cSld name="3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 bwMode="auto">
          <a:xfrm>
            <a:off x="1" y="1"/>
            <a:ext cx="7339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10_Custom Layout" userDrawn="1">
  <p:cSld name="10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 bwMode="auto">
          <a:xfrm>
            <a:off x="6373525" y="679595"/>
            <a:ext cx="5028900" cy="50289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3"/>
          </p:nvPr>
        </p:nvSpPr>
        <p:spPr bwMode="auto">
          <a:xfrm>
            <a:off x="9212840" y="3622963"/>
            <a:ext cx="2833800" cy="2833800"/>
          </a:xfrm>
          <a:prstGeom prst="roundRect">
            <a:avLst>
              <a:gd name="adj" fmla="val 614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Custom Layout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 bwMode="auto">
          <a:xfrm>
            <a:off x="602342" y="698361"/>
            <a:ext cx="5646000" cy="54612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sterslide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 bwMode="auto">
          <a:xfrm>
            <a:off x="11926511" y="657860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сновной" userDrawn="1">
  <p:cSld name="CUS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 bwMode="auto"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3_Custom Layout" userDrawn="1">
  <p:cSld name="3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  <a:lvl2pPr>
              <a:defRPr>
                <a:solidFill>
                  <a:srgbClr val="86673A"/>
                </a:solidFill>
              </a:defRPr>
            </a:lvl2pPr>
            <a:lvl3pPr>
              <a:defRPr>
                <a:solidFill>
                  <a:srgbClr val="86673A"/>
                </a:solidFill>
              </a:defRPr>
            </a:lvl3pPr>
            <a:lvl4pPr>
              <a:defRPr>
                <a:solidFill>
                  <a:srgbClr val="86673A"/>
                </a:solidFill>
              </a:defRPr>
            </a:lvl4pPr>
            <a:lvl5pPr>
              <a:defRPr>
                <a:solidFill>
                  <a:srgbClr val="86673A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86673A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  <a:endParaRPr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prstClr val="white">
                  <a:lumMod val="50000"/>
                </a:prstClr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6541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36541" y="45593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667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>
              <a:defRPr/>
            </a:pPr>
            <a:r>
              <a:rPr lang="ru-RU"/>
              <a:t> 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1"/>
          </p:nvPr>
        </p:nvSpPr>
        <p:spPr bwMode="auto">
          <a:xfrm>
            <a:off x="836612" y="2505074"/>
            <a:ext cx="5157787" cy="3516899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>
                <a:solidFill>
                  <a:srgbClr val="278E80"/>
                </a:solidFill>
              </a:defRPr>
            </a:lvl1pPr>
            <a:lvl2pPr marL="800100" indent="-342900">
              <a:buFontTx/>
              <a:buBlip>
                <a:blip r:embed="rId3"/>
              </a:buBlip>
              <a:defRPr>
                <a:solidFill>
                  <a:srgbClr val="278E80"/>
                </a:solidFill>
              </a:defRPr>
            </a:lvl2pPr>
            <a:lvl3pPr marL="1257300" indent="-342900">
              <a:buFontTx/>
              <a:buBlip>
                <a:blip r:embed="rId3"/>
              </a:buBlip>
              <a:defRPr>
                <a:solidFill>
                  <a:srgbClr val="278E80"/>
                </a:solidFill>
              </a:defRPr>
            </a:lvl3pPr>
            <a:lvl4pPr marL="1657350" indent="-285750">
              <a:buFontTx/>
              <a:buBlip>
                <a:blip r:embed="rId3"/>
              </a:buBlip>
              <a:defRPr>
                <a:solidFill>
                  <a:srgbClr val="278E80"/>
                </a:solidFill>
              </a:defRPr>
            </a:lvl4pPr>
            <a:lvl5pPr marL="2114550" indent="-285750">
              <a:buFontTx/>
              <a:buBlip>
                <a:blip r:embed="rId3"/>
              </a:buBlip>
              <a:defRPr>
                <a:solidFill>
                  <a:srgbClr val="278E80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 bwMode="auto">
          <a:xfrm>
            <a:off x="772303" y="1917576"/>
            <a:ext cx="3296887" cy="417061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3"/>
          </p:nvPr>
        </p:nvSpPr>
        <p:spPr bwMode="auto">
          <a:xfrm>
            <a:off x="4431565" y="1917576"/>
            <a:ext cx="3296887" cy="417061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2"/>
          <p:cNvSpPr>
            <a:spLocks noGrp="1"/>
          </p:cNvSpPr>
          <p:nvPr>
            <p:ph sz="half" idx="14"/>
          </p:nvPr>
        </p:nvSpPr>
        <p:spPr bwMode="auto">
          <a:xfrm>
            <a:off x="8122810" y="1910949"/>
            <a:ext cx="3296887" cy="417061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7" name="Прямая соединительная линия 6"/>
          <p:cNvCxnSpPr>
            <a:cxnSpLocks/>
          </p:cNvCxnSpPr>
          <p:nvPr userDrawn="1"/>
        </p:nvCxnSpPr>
        <p:spPr bwMode="auto">
          <a:xfrm>
            <a:off x="4256758" y="2008971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7935241" y="2002344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838200" y="1889264"/>
            <a:ext cx="4225771" cy="1839357"/>
          </a:xfrm>
          <a:prstGeom prst="roundRect">
            <a:avLst>
              <a:gd name="adj" fmla="val 16667"/>
            </a:avLst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0"/>
          </p:nvPr>
        </p:nvSpPr>
        <p:spPr bwMode="auto">
          <a:xfrm>
            <a:off x="7128029" y="1889263"/>
            <a:ext cx="4225771" cy="18393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1"/>
          </p:nvPr>
        </p:nvSpPr>
        <p:spPr bwMode="auto">
          <a:xfrm>
            <a:off x="3983114" y="3994952"/>
            <a:ext cx="4225771" cy="160652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3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838200" y="1793189"/>
            <a:ext cx="10515600" cy="1031489"/>
          </a:xfrm>
          <a:prstGeom prst="roundRect">
            <a:avLst>
              <a:gd name="adj" fmla="val 16667"/>
            </a:avLst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4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838200" y="2913255"/>
            <a:ext cx="10515600" cy="1031489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838200" y="4033321"/>
            <a:ext cx="10515600" cy="1031489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6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838200" y="5153387"/>
            <a:ext cx="10515600" cy="10314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090604" y="457200"/>
            <a:ext cx="4120610" cy="2878153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0"/>
          </p:nvPr>
        </p:nvSpPr>
        <p:spPr bwMode="auto">
          <a:xfrm>
            <a:off x="5090604" y="3429001"/>
            <a:ext cx="1807346" cy="1524740"/>
          </a:xfrm>
          <a:prstGeom prst="roundRect">
            <a:avLst>
              <a:gd name="adj" fmla="val 20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7" name="Рисунок 2"/>
          <p:cNvSpPr>
            <a:spLocks noGrp="1"/>
          </p:cNvSpPr>
          <p:nvPr>
            <p:ph type="pic" idx="11"/>
          </p:nvPr>
        </p:nvSpPr>
        <p:spPr bwMode="auto">
          <a:xfrm>
            <a:off x="7054048" y="3429001"/>
            <a:ext cx="2157165" cy="1524740"/>
          </a:xfrm>
          <a:prstGeom prst="roundRect">
            <a:avLst>
              <a:gd name="adj" fmla="val 18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8" name="Рисунок 2"/>
          <p:cNvSpPr>
            <a:spLocks noGrp="1"/>
          </p:cNvSpPr>
          <p:nvPr>
            <p:ph type="pic" idx="12"/>
          </p:nvPr>
        </p:nvSpPr>
        <p:spPr bwMode="auto">
          <a:xfrm>
            <a:off x="9367311" y="457200"/>
            <a:ext cx="1787425" cy="5872580"/>
          </a:xfrm>
          <a:prstGeom prst="roundRect">
            <a:avLst>
              <a:gd name="adj" fmla="val 17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3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C4F9C8-CEB5-4B4C-A99E-F586A0B9D186}" type="slidenum">
              <a:rPr lang="ru-RU" sz="18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Roman"/>
                <a:ea typeface="Arial"/>
                <a:cs typeface="Arial"/>
              </a:rPr>
              <a:t>‹#›</a:t>
            </a:fld>
            <a:endParaRPr lang="ru-RU" sz="1800" b="0" i="0" u="none" strike="noStrike" cap="none" spc="0">
              <a:ln>
                <a:noFill/>
              </a:ln>
              <a:solidFill>
                <a:srgbClr val="278E80"/>
              </a:solidFill>
              <a:latin typeface="Austin Cyr Roman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278E80"/>
                </a:solidFill>
                <a:latin typeface="Austin Cyr Medium"/>
                <a:ea typeface="+mn-ea"/>
                <a:cs typeface="+mn-cs"/>
              </a:rPr>
              <a:t>ФГБОУ ВО ВолгГМУ Минздрава России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rgbClr val="278E80"/>
          </a:solidFill>
          <a:latin typeface="Austin Cyr Bold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rgbClr val="278E80"/>
          </a:solidFill>
          <a:latin typeface="Alegreya Sans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278E80"/>
          </a:solidFill>
          <a:latin typeface="Alegreya Sans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278E80"/>
          </a:solidFill>
          <a:latin typeface="Alegreya Sans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278E80"/>
          </a:solidFill>
          <a:latin typeface="Alegreya Sans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278E80"/>
          </a:solidFill>
          <a:latin typeface="Alegreya Sans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marL="457200" marR="0" lvl="0" indent="-43814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Char char="•"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5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1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8" r:id="rId5"/>
    <p:sldLayoutId id="2147483669" r:id="rId6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mc.ncbi.nlm.nih.gov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65212" y="1214438"/>
            <a:ext cx="6820326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/>
              <a:t>Получение </a:t>
            </a:r>
            <a:r>
              <a:rPr lang="ru-RU" sz="3600" dirty="0" err="1"/>
              <a:t>липосомального</a:t>
            </a:r>
            <a:r>
              <a:rPr lang="ru-RU" sz="3600" dirty="0"/>
              <a:t> лечебного шампуня для </a:t>
            </a:r>
            <a:r>
              <a:rPr lang="ru-RU" sz="3600" dirty="0" smtClean="0"/>
              <a:t>регенерации </a:t>
            </a:r>
            <a:r>
              <a:rPr lang="ru-RU" sz="3600" dirty="0"/>
              <a:t>волосяных луковиц после химиотерапии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90567" y="4452362"/>
            <a:ext cx="9144000" cy="16557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Подготовка проекта: доцент кафедры </a:t>
            </a:r>
            <a:r>
              <a:rPr lang="ru-RU" dirty="0" err="1" smtClean="0">
                <a:solidFill>
                  <a:schemeClr val="tx1"/>
                </a:solidFill>
              </a:rPr>
              <a:t>фарм.технологии</a:t>
            </a:r>
            <a:r>
              <a:rPr lang="ru-RU" dirty="0" smtClean="0">
                <a:solidFill>
                  <a:schemeClr val="tx1"/>
                </a:solidFill>
              </a:rPr>
              <a:t> с курсом </a:t>
            </a:r>
            <a:r>
              <a:rPr lang="ru-RU" dirty="0" err="1" smtClean="0">
                <a:solidFill>
                  <a:schemeClr val="tx1"/>
                </a:solidFill>
              </a:rPr>
              <a:t>мед.биотехнологии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Погребняк</a:t>
            </a:r>
            <a:r>
              <a:rPr lang="ru-RU" dirty="0" smtClean="0">
                <a:solidFill>
                  <a:schemeClr val="tx1"/>
                </a:solidFill>
              </a:rPr>
              <a:t> Людмила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 bwMode="auto">
          <a:xfrm>
            <a:off x="0" y="0"/>
            <a:ext cx="4089000" cy="623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18" name="Google Shape;318;p20"/>
          <p:cNvPicPr>
            <a:picLocks noGrp="1"/>
          </p:cNvPicPr>
          <p:nvPr>
            <p:ph type="pic" idx="2"/>
          </p:nvPr>
        </p:nvPicPr>
        <p:blipFill>
          <a:blip r:embed="rId2">
            <a:alphaModFix/>
          </a:blip>
          <a:stretch/>
        </p:blipFill>
        <p:spPr bwMode="auto">
          <a:xfrm>
            <a:off x="2456175" y="113925"/>
            <a:ext cx="2465400" cy="17259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pic>
      <p:grpSp>
        <p:nvGrpSpPr>
          <p:cNvPr id="319" name="Google Shape;319;p20"/>
          <p:cNvGrpSpPr/>
          <p:nvPr/>
        </p:nvGrpSpPr>
        <p:grpSpPr bwMode="auto">
          <a:xfrm rot="5400000">
            <a:off x="11112573" y="150152"/>
            <a:ext cx="553723" cy="1197835"/>
            <a:chOff x="5936974" y="1934817"/>
            <a:chExt cx="796036" cy="1722017"/>
          </a:xfrm>
        </p:grpSpPr>
        <p:grpSp>
          <p:nvGrpSpPr>
            <p:cNvPr id="320" name="Google Shape;320;p20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21" name="Google Shape;321;p20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2" name="Google Shape;322;p20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3" name="Google Shape;323;p20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4" name="Google Shape;324;p20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5" name="Google Shape;325;p20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6" name="Google Shape;326;p20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27" name="Google Shape;327;p20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28" name="Google Shape;328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34" name="Google Shape;334;p20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35" name="Google Shape;335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41" name="Google Shape;341;p20"/>
          <p:cNvSpPr txBox="1"/>
          <p:nvPr/>
        </p:nvSpPr>
        <p:spPr bwMode="auto">
          <a:xfrm>
            <a:off x="5106969" y="389319"/>
            <a:ext cx="5075399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КОНКУРЕНТНЫЕ ПРЕИМУЩЕСТВА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grpSp>
        <p:nvGrpSpPr>
          <p:cNvPr id="343" name="Google Shape;343;p20"/>
          <p:cNvGrpSpPr/>
          <p:nvPr/>
        </p:nvGrpSpPr>
        <p:grpSpPr bwMode="auto">
          <a:xfrm>
            <a:off x="4376078" y="4454096"/>
            <a:ext cx="553723" cy="1197835"/>
            <a:chOff x="5936974" y="1934817"/>
            <a:chExt cx="796036" cy="1722017"/>
          </a:xfrm>
        </p:grpSpPr>
        <p:grpSp>
          <p:nvGrpSpPr>
            <p:cNvPr id="344" name="Google Shape;344;p20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45" name="Google Shape;345;p20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9" name="Google Shape;349;p20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0" name="Google Shape;350;p20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51" name="Google Shape;351;p20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52" name="Google Shape;352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3" name="Google Shape;353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4" name="Google Shape;354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5" name="Google Shape;355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58" name="Google Shape;358;p20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59" name="Google Shape;359;p20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0" name="Google Shape;360;p20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2" name="Google Shape;362;p20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3" name="Google Shape;363;p20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4" name="Google Shape;364;p20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65" name="Google Shape;365;p20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9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6" name="Google Shape;366;p20"/>
          <p:cNvSpPr txBox="1"/>
          <p:nvPr/>
        </p:nvSpPr>
        <p:spPr bwMode="auto">
          <a:xfrm>
            <a:off x="842698" y="2039725"/>
            <a:ext cx="265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</a:rPr>
              <a:t>КОНКУРЕНТЫ</a:t>
            </a:r>
            <a:endParaRPr sz="1600" b="0" i="0" u="none" strike="noStrike" cap="none">
              <a:solidFill>
                <a:schemeClr val="lt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367" name="Google Shape;367;p20"/>
          <p:cNvSpPr/>
          <p:nvPr/>
        </p:nvSpPr>
        <p:spPr bwMode="auto">
          <a:xfrm>
            <a:off x="300300" y="2732525"/>
            <a:ext cx="342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Кратко указываются основные конкуренты (не менее 5).</a:t>
            </a: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</a:br>
            <a: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/>
            </a:r>
            <a:br>
              <a:rPr lang="ru-RU" sz="170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</a:b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68" name="Google Shape;368;p20"/>
          <p:cNvSpPr/>
          <p:nvPr/>
        </p:nvSpPr>
        <p:spPr bwMode="auto">
          <a:xfrm>
            <a:off x="5328925" y="1747600"/>
            <a:ext cx="6317399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69" name="Google Shape;369;p20"/>
          <p:cNvSpPr/>
          <p:nvPr/>
        </p:nvSpPr>
        <p:spPr bwMode="auto">
          <a:xfrm>
            <a:off x="5014789" y="1219054"/>
            <a:ext cx="6749984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Лечебный шампунь – фармакопейная лекарственная форма (Шампуни лекарственные ОФС.1.4.1.0041.18)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На текущий момент стандартизированных протоколов восстановления волос после химиотерапии не существует.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Для производства шампуня используется только отечественное растительное сырье (кора березы и чага).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Неинвазивность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 и высокая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комплаентность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: возможность длительного применения в амбулаторных условиях без специального обучения и медицинского персонала.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Направленная доставка активных веществ: современные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наноразмерные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 носители способны обеспечить пролонгированное высвобождение и повысить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биодоступность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 молекул к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дермальным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 сосочкам и матриксу волосяного </a:t>
            </a: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фолликула.</a:t>
            </a:r>
            <a:endParaRPr lang="ru-RU" sz="17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Комплексное воздействие: может сочетать антиоксидантную защиту, противовоспалительный эффект и стимуляцию </a:t>
            </a: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регенерации.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/>
          <p:nvPr/>
        </p:nvSpPr>
        <p:spPr bwMode="auto">
          <a:xfrm>
            <a:off x="0" y="0"/>
            <a:ext cx="4683899" cy="9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376" name="Google Shape;376;p21"/>
          <p:cNvGrpSpPr/>
          <p:nvPr/>
        </p:nvGrpSpPr>
        <p:grpSpPr bwMode="auto">
          <a:xfrm rot="5400000">
            <a:off x="11112573" y="150149"/>
            <a:ext cx="553723" cy="1197835"/>
            <a:chOff x="5936974" y="1934817"/>
            <a:chExt cx="796036" cy="1722017"/>
          </a:xfrm>
        </p:grpSpPr>
        <p:grpSp>
          <p:nvGrpSpPr>
            <p:cNvPr id="377" name="Google Shape;377;p21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78" name="Google Shape;378;p21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84" name="Google Shape;384;p21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85" name="Google Shape;385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9" name="Google Shape;389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92" name="Google Shape;392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98" name="Google Shape;398;p21"/>
          <p:cNvSpPr txBox="1"/>
          <p:nvPr/>
        </p:nvSpPr>
        <p:spPr bwMode="auto">
          <a:xfrm>
            <a:off x="5061175" y="472200"/>
            <a:ext cx="190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РЕСУРСЫ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399" name="Google Shape;399;p21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10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00" name="Google Shape;400;p21"/>
          <p:cNvSpPr/>
          <p:nvPr/>
        </p:nvSpPr>
        <p:spPr bwMode="auto">
          <a:xfrm>
            <a:off x="432675" y="1527225"/>
            <a:ext cx="2677199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Материально-технические ресурсы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401" name="Google Shape;401;p21"/>
          <p:cNvGrpSpPr/>
          <p:nvPr/>
        </p:nvGrpSpPr>
        <p:grpSpPr bwMode="auto">
          <a:xfrm rot="5400000">
            <a:off x="550112" y="-140985"/>
            <a:ext cx="553723" cy="1197835"/>
            <a:chOff x="5936974" y="1934817"/>
            <a:chExt cx="796036" cy="1722017"/>
          </a:xfrm>
        </p:grpSpPr>
        <p:grpSp>
          <p:nvGrpSpPr>
            <p:cNvPr id="402" name="Google Shape;402;p21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403" name="Google Shape;403;p21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09" name="Google Shape;409;p21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410" name="Google Shape;410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2" name="Google Shape;412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3" name="Google Shape;413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16" name="Google Shape;416;p21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417" name="Google Shape;417;p21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8" name="Google Shape;418;p21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19" name="Google Shape;419;p21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1" name="Google Shape;421;p21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22" name="Google Shape;422;p21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423" name="Google Shape;423;p21"/>
          <p:cNvSpPr/>
          <p:nvPr/>
        </p:nvSpPr>
        <p:spPr bwMode="auto">
          <a:xfrm>
            <a:off x="4805100" y="1547325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Финансовые ресурсы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24" name="Google Shape;424;p21"/>
          <p:cNvSpPr/>
          <p:nvPr/>
        </p:nvSpPr>
        <p:spPr bwMode="auto">
          <a:xfrm>
            <a:off x="8950425" y="1547313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Человеческие ресурсы </a:t>
            </a: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1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25" name="Google Shape;425;p21"/>
          <p:cNvSpPr/>
          <p:nvPr/>
        </p:nvSpPr>
        <p:spPr bwMode="auto">
          <a:xfrm>
            <a:off x="385125" y="2330350"/>
            <a:ext cx="2772300" cy="41568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6" name="Google Shape;426;p21"/>
          <p:cNvSpPr/>
          <p:nvPr/>
        </p:nvSpPr>
        <p:spPr bwMode="auto">
          <a:xfrm>
            <a:off x="4683925" y="2330350"/>
            <a:ext cx="2772300" cy="42171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7" name="Google Shape;427;p21"/>
          <p:cNvSpPr/>
          <p:nvPr/>
        </p:nvSpPr>
        <p:spPr bwMode="auto">
          <a:xfrm>
            <a:off x="8855175" y="2330325"/>
            <a:ext cx="2772300" cy="4217100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8" name="Google Shape;428;p21"/>
          <p:cNvSpPr/>
          <p:nvPr/>
        </p:nvSpPr>
        <p:spPr bwMode="auto">
          <a:xfrm>
            <a:off x="48037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ru-RU" sz="1000" b="1" dirty="0" smtClean="0">
              <a:solidFill>
                <a:srgbClr val="0F1115"/>
              </a:solidFill>
              <a:latin typeface="quote-cjk-patch"/>
            </a:endParaRPr>
          </a:p>
          <a:p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Сырье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(на 1 л):</a:t>
            </a:r>
            <a:endParaRPr lang="ru-RU" sz="1000" dirty="0">
              <a:solidFill>
                <a:srgbClr val="0F1115"/>
              </a:solidFill>
              <a:latin typeface="quote-cjk-patch"/>
            </a:endParaRPr>
          </a:p>
          <a:p>
            <a:pPr>
              <a:buFont typeface="+mj-lt"/>
              <a:buAutoNum type="arabicPeriod"/>
            </a:pP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Основа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: вода дистиллированная, мягкие ПАВ (</a:t>
            </a:r>
            <a:r>
              <a:rPr lang="ru-RU" sz="1000" dirty="0" err="1">
                <a:solidFill>
                  <a:srgbClr val="0F1115"/>
                </a:solidFill>
                <a:latin typeface="quote-cjk-patch"/>
              </a:rPr>
              <a:t>сульфосукцинаты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, бетаины), загуститель (</a:t>
            </a:r>
            <a:r>
              <a:rPr lang="ru-RU" sz="1000" dirty="0" err="1">
                <a:solidFill>
                  <a:srgbClr val="0F1115"/>
                </a:solidFill>
                <a:latin typeface="quote-cjk-patch"/>
              </a:rPr>
              <a:t>NaCl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ru-RU" sz="1000" b="1" dirty="0" err="1">
                <a:solidFill>
                  <a:srgbClr val="0F1115"/>
                </a:solidFill>
                <a:latin typeface="quote-cjk-patch"/>
              </a:rPr>
              <a:t>Липосомы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: фосфолипиды (растительные + 10% животные), этанол 70%.</a:t>
            </a:r>
          </a:p>
          <a:p>
            <a:pPr>
              <a:buFont typeface="+mj-lt"/>
              <a:buAutoNum type="arabicPeriod"/>
            </a:pP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Активные компоненты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(внутрь </a:t>
            </a:r>
            <a:r>
              <a:rPr lang="ru-RU" sz="1000" b="1" dirty="0" err="1">
                <a:solidFill>
                  <a:srgbClr val="0F1115"/>
                </a:solidFill>
                <a:latin typeface="quote-cjk-patch"/>
              </a:rPr>
              <a:t>липосом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)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: </a:t>
            </a:r>
            <a:r>
              <a:rPr lang="ru-RU" sz="1000" dirty="0" smtClean="0">
                <a:solidFill>
                  <a:srgbClr val="0F1115"/>
                </a:solidFill>
                <a:latin typeface="quote-cjk-patch"/>
              </a:rPr>
              <a:t>экстракты.</a:t>
            </a:r>
            <a:endParaRPr lang="ru-RU" sz="1000" dirty="0">
              <a:solidFill>
                <a:srgbClr val="0F1115"/>
              </a:solidFill>
              <a:latin typeface="quote-cjk-patch"/>
            </a:endParaRPr>
          </a:p>
          <a:p>
            <a:pPr>
              <a:buFont typeface="+mj-lt"/>
              <a:buAutoNum type="arabicPeriod"/>
            </a:pP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Вспомогательные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: лимонная кислота (</a:t>
            </a:r>
            <a:r>
              <a:rPr lang="ru-RU" sz="1000" dirty="0" err="1">
                <a:solidFill>
                  <a:srgbClr val="0F1115"/>
                </a:solidFill>
                <a:latin typeface="quote-cjk-patch"/>
              </a:rPr>
              <a:t>pH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 ~4.5), консервант, </a:t>
            </a:r>
            <a:r>
              <a:rPr lang="ru-RU" sz="1000" dirty="0" err="1">
                <a:solidFill>
                  <a:srgbClr val="0F1115"/>
                </a:solidFill>
                <a:latin typeface="quote-cjk-patch"/>
              </a:rPr>
              <a:t>ароматизатор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Оборудование:</a:t>
            </a:r>
            <a:endParaRPr lang="ru-RU" sz="1000" dirty="0">
              <a:solidFill>
                <a:srgbClr val="0F1115"/>
              </a:solidFill>
              <a:latin typeface="quote-cjk-patch"/>
            </a:endParaRPr>
          </a:p>
          <a:p>
            <a:pPr>
              <a:buFont typeface="+mj-lt"/>
              <a:buAutoNum type="arabicPeriod"/>
            </a:pPr>
            <a:r>
              <a:rPr lang="ru-RU" sz="1000" dirty="0" err="1">
                <a:solidFill>
                  <a:srgbClr val="0F1115"/>
                </a:solidFill>
                <a:latin typeface="quote-cjk-patch"/>
              </a:rPr>
              <a:t>Микрофлюидный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 гомогенизатор (или высокоскоростная мешалка до 6000 об/мин).</a:t>
            </a:r>
          </a:p>
          <a:p>
            <a:pPr>
              <a:buFont typeface="+mj-lt"/>
              <a:buAutoNum type="arabicPeriod"/>
            </a:pPr>
            <a:r>
              <a:rPr lang="ru-RU" sz="1000" dirty="0">
                <a:solidFill>
                  <a:srgbClr val="0F1115"/>
                </a:solidFill>
                <a:latin typeface="quote-cjk-patch"/>
              </a:rPr>
              <a:t>Электронные весы, </a:t>
            </a:r>
            <a:r>
              <a:rPr lang="ru-RU" sz="1000" dirty="0" err="1">
                <a:solidFill>
                  <a:srgbClr val="0F1115"/>
                </a:solidFill>
                <a:latin typeface="quote-cjk-patch"/>
              </a:rPr>
              <a:t>pH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-метр, мерная посуда.</a:t>
            </a:r>
          </a:p>
          <a:p>
            <a:pPr>
              <a:buFont typeface="+mj-lt"/>
              <a:buAutoNum type="arabicPeriod"/>
            </a:pPr>
            <a:r>
              <a:rPr lang="ru-RU" sz="1000" dirty="0" smtClean="0">
                <a:solidFill>
                  <a:srgbClr val="0F1115"/>
                </a:solidFill>
                <a:latin typeface="quote-cjk-patch"/>
              </a:rPr>
              <a:t>Роторный 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испаритель и </a:t>
            </a:r>
            <a:r>
              <a:rPr lang="ru-RU" sz="1000" dirty="0" err="1" smtClean="0">
                <a:solidFill>
                  <a:srgbClr val="0F1115"/>
                </a:solidFill>
                <a:latin typeface="quote-cjk-patch"/>
              </a:rPr>
              <a:t>вортекс</a:t>
            </a:r>
            <a:r>
              <a:rPr lang="ru-RU" sz="1000" dirty="0" smtClean="0">
                <a:solidFill>
                  <a:srgbClr val="0F1115"/>
                </a:solidFill>
                <a:latin typeface="quote-cjk-patch"/>
              </a:rPr>
              <a:t>.</a:t>
            </a:r>
            <a:endParaRPr lang="ru-RU" sz="1000" dirty="0">
              <a:solidFill>
                <a:srgbClr val="0F1115"/>
              </a:solidFill>
              <a:latin typeface="quote-cjk-patch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29" name="Google Shape;429;p21"/>
          <p:cNvSpPr/>
          <p:nvPr/>
        </p:nvSpPr>
        <p:spPr bwMode="auto">
          <a:xfrm>
            <a:off x="4779174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ru-RU" sz="1000" b="1" dirty="0" smtClean="0">
              <a:solidFill>
                <a:srgbClr val="0F1115"/>
              </a:solidFill>
              <a:latin typeface="quote-cjk-patch"/>
            </a:endParaRPr>
          </a:p>
          <a:p>
            <a:pPr>
              <a:buFont typeface="+mj-lt"/>
              <a:buAutoNum type="arabicPeriod"/>
            </a:pP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 Разработка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рецептуры (работа технолога, подбор сырья, создание формулы)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 — 15 000 – 70 000 ₽.</a:t>
            </a:r>
          </a:p>
          <a:p>
            <a:pPr>
              <a:buFont typeface="+mj-lt"/>
              <a:buAutoNum type="arabicPeriod"/>
            </a:pP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 Лабораторные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испытания (стабильность</a:t>
            </a: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, фармакология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микробиология, эффективность)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 — 50 000 – 200 000+ ₽.</a:t>
            </a:r>
          </a:p>
          <a:p>
            <a:pPr>
              <a:buFont typeface="+mj-lt"/>
              <a:buAutoNum type="arabicPeriod"/>
            </a:pP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 Оформление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документации (ТТД, </a:t>
            </a: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протоколы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, обоснование сроков годности)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 — 20 000 – 50 000 ₽.</a:t>
            </a:r>
          </a:p>
          <a:p>
            <a:pPr>
              <a:buFont typeface="+mj-lt"/>
              <a:buAutoNum type="arabicPeriod"/>
            </a:pPr>
            <a:r>
              <a:rPr lang="ru-RU" sz="1000" b="1" dirty="0" smtClean="0">
                <a:solidFill>
                  <a:srgbClr val="0F1115"/>
                </a:solidFill>
                <a:latin typeface="quote-cjk-patch"/>
              </a:rPr>
              <a:t> Регистрация </a:t>
            </a:r>
            <a:r>
              <a:rPr lang="ru-RU" sz="1000" b="1" dirty="0">
                <a:solidFill>
                  <a:srgbClr val="0F1115"/>
                </a:solidFill>
                <a:latin typeface="quote-cjk-patch"/>
              </a:rPr>
              <a:t>и сертификация (декларация ТР ТС 009/2011)</a:t>
            </a:r>
            <a:r>
              <a:rPr lang="ru-RU" sz="1000" dirty="0">
                <a:solidFill>
                  <a:srgbClr val="0F1115"/>
                </a:solidFill>
                <a:latin typeface="quote-cjk-patch"/>
              </a:rPr>
              <a:t> — 30 000 – 80 000 ₽.</a:t>
            </a:r>
          </a:p>
          <a:p>
            <a:endParaRPr lang="ru-RU" sz="1000" dirty="0">
              <a:solidFill>
                <a:srgbClr val="0F1115"/>
              </a:solidFill>
              <a:latin typeface="quote-cjk-patch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430" name="Google Shape;430;p21"/>
          <p:cNvSpPr/>
          <p:nvPr/>
        </p:nvSpPr>
        <p:spPr bwMode="auto">
          <a:xfrm>
            <a:off x="8950425" y="2482950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050" dirty="0" smtClean="0">
                <a:solidFill>
                  <a:srgbClr val="0F1115"/>
                </a:solidFill>
                <a:latin typeface="quote-cjk-patch"/>
              </a:rPr>
              <a:t>	Для </a:t>
            </a:r>
            <a:r>
              <a:rPr lang="ru-RU" sz="1050" dirty="0">
                <a:solidFill>
                  <a:srgbClr val="0F1115"/>
                </a:solidFill>
                <a:latin typeface="quote-cjk-patch"/>
              </a:rPr>
              <a:t>реализации всех этапов разработки и сертификации шампуня необходима команда из трех ключевых специалистов. Технолог-разработчик создает рецептуру, подбирает сырье и изготавливает лабораторные образцы. Специалист по испытаниям проводит физико-химические и микробиологические анализы, оценивает стабильность продукта. Специалист по регистрации готовит документацию и занимается сертификацией.</a:t>
            </a:r>
          </a:p>
          <a:p>
            <a:pPr algn="just"/>
            <a:r>
              <a:rPr lang="ru-RU" sz="1050" smtClean="0">
                <a:solidFill>
                  <a:srgbClr val="0F1115"/>
                </a:solidFill>
                <a:latin typeface="quote-cjk-patch"/>
              </a:rPr>
              <a:t>	Помимо </a:t>
            </a:r>
            <a:r>
              <a:rPr lang="ru-RU" sz="1050" dirty="0">
                <a:solidFill>
                  <a:srgbClr val="0F1115"/>
                </a:solidFill>
                <a:latin typeface="quote-cjk-patch"/>
              </a:rPr>
              <a:t>штатных сотрудников, потребуется привлечение внешних организаций. Аккредитованная лаборатория проводит обязательные клинические и токсикологические испытания на добровольцах. Центр сертификации оформляет разрешительные документы (декларацию или СГР).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/>
          <p:nvPr/>
        </p:nvSpPr>
        <p:spPr bwMode="auto">
          <a:xfrm>
            <a:off x="-20702" y="3983089"/>
            <a:ext cx="12233400" cy="287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37" name="Google Shape;437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937288" y="1146875"/>
            <a:ext cx="8291700" cy="3828000"/>
          </a:xfrm>
          <a:prstGeom prst="roundRect">
            <a:avLst>
              <a:gd name="adj" fmla="val 9705"/>
            </a:avLst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 bwMode="auto">
          <a:xfrm>
            <a:off x="6424419" y="4549617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9" name="Google Shape;439;p22"/>
          <p:cNvSpPr/>
          <p:nvPr/>
        </p:nvSpPr>
        <p:spPr bwMode="auto">
          <a:xfrm>
            <a:off x="2240279" y="4549617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0" name="Google Shape;440;p22"/>
          <p:cNvSpPr txBox="1"/>
          <p:nvPr/>
        </p:nvSpPr>
        <p:spPr bwMode="auto">
          <a:xfrm>
            <a:off x="3992244" y="397159"/>
            <a:ext cx="40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</a:rPr>
              <a:t>КОНТАКТЫ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1" name="Google Shape;441;p22"/>
          <p:cNvSpPr txBox="1"/>
          <p:nvPr/>
        </p:nvSpPr>
        <p:spPr bwMode="auto">
          <a:xfrm>
            <a:off x="3023568" y="4674934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Погребняк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Людмила Владимировна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442" name="Google Shape;442;p22"/>
          <p:cNvGrpSpPr/>
          <p:nvPr/>
        </p:nvGrpSpPr>
        <p:grpSpPr bwMode="auto">
          <a:xfrm>
            <a:off x="2666537" y="4675048"/>
            <a:ext cx="250518" cy="336510"/>
            <a:chOff x="5800725" y="3785989"/>
            <a:chExt cx="277644" cy="354594"/>
          </a:xfrm>
        </p:grpSpPr>
        <p:sp>
          <p:nvSpPr>
            <p:cNvPr id="443" name="Google Shape;443;p22"/>
            <p:cNvSpPr/>
            <p:nvPr/>
          </p:nvSpPr>
          <p:spPr bwMode="auto"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 bwMode="auto"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 bwMode="auto"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 bwMode="auto"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 bwMode="auto"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 bwMode="auto"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 bwMode="auto"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0" name="Google Shape;450;p22"/>
          <p:cNvSpPr txBox="1"/>
          <p:nvPr/>
        </p:nvSpPr>
        <p:spPr bwMode="auto">
          <a:xfrm>
            <a:off x="3023568" y="5160726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+79624115482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451" name="Google Shape;451;p22"/>
          <p:cNvGrpSpPr/>
          <p:nvPr/>
        </p:nvGrpSpPr>
        <p:grpSpPr bwMode="auto">
          <a:xfrm>
            <a:off x="2672539" y="5593515"/>
            <a:ext cx="291368" cy="330134"/>
            <a:chOff x="6896644" y="3216007"/>
            <a:chExt cx="322917" cy="347876"/>
          </a:xfrm>
        </p:grpSpPr>
        <p:sp>
          <p:nvSpPr>
            <p:cNvPr id="452" name="Google Shape;452;p22"/>
            <p:cNvSpPr/>
            <p:nvPr/>
          </p:nvSpPr>
          <p:spPr bwMode="auto"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 bwMode="auto"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 bwMode="auto"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 bwMode="auto"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 bwMode="auto"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 bwMode="auto"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 bwMode="auto"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9" name="Google Shape;459;p22"/>
          <p:cNvSpPr/>
          <p:nvPr/>
        </p:nvSpPr>
        <p:spPr bwMode="auto">
          <a:xfrm>
            <a:off x="2666743" y="5177640"/>
            <a:ext cx="291711" cy="304424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94B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0" name="Google Shape;460;p22"/>
          <p:cNvSpPr txBox="1"/>
          <p:nvPr/>
        </p:nvSpPr>
        <p:spPr bwMode="auto">
          <a:xfrm>
            <a:off x="3052232" y="5593357"/>
            <a:ext cx="18543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lyupin@yandex.ru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461" name="Google Shape;461;p22"/>
          <p:cNvSpPr txBox="1"/>
          <p:nvPr/>
        </p:nvSpPr>
        <p:spPr bwMode="auto">
          <a:xfrm>
            <a:off x="6979143" y="4674901"/>
            <a:ext cx="2942408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Команда проекта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:</a:t>
            </a:r>
            <a:endParaRPr lang="en-US" sz="1400" b="0" i="0" u="none" strike="noStrike" cap="none" dirty="0" smtClean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Кульгав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Е.А. – доцент, к.ф.н.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Курбанов А.М. – преподаватель, индивидуальный предприниматель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462" name="Google Shape;462;p22"/>
          <p:cNvCxnSpPr>
            <a:cxnSpLocks/>
          </p:cNvCxnSpPr>
          <p:nvPr/>
        </p:nvCxnSpPr>
        <p:spPr bwMode="auto">
          <a:xfrm>
            <a:off x="4701543" y="921454"/>
            <a:ext cx="2787900" cy="0"/>
          </a:xfrm>
          <a:prstGeom prst="straightConnector1">
            <a:avLst/>
          </a:prstGeom>
          <a:noFill/>
          <a:ln w="9525" cap="flat" cmpd="sng">
            <a:solidFill>
              <a:srgbClr val="0460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" name="Google Shape;463;p22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64" name="Google Shape;464;p22"/>
          <p:cNvGrpSpPr/>
          <p:nvPr/>
        </p:nvGrpSpPr>
        <p:grpSpPr bwMode="auto">
          <a:xfrm>
            <a:off x="6767787" y="4675048"/>
            <a:ext cx="250518" cy="336510"/>
            <a:chOff x="5800725" y="3785989"/>
            <a:chExt cx="277644" cy="354594"/>
          </a:xfrm>
        </p:grpSpPr>
        <p:sp>
          <p:nvSpPr>
            <p:cNvPr id="465" name="Google Shape;465;p22"/>
            <p:cNvSpPr/>
            <p:nvPr/>
          </p:nvSpPr>
          <p:spPr bwMode="auto"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 bwMode="auto"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 bwMode="auto"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 bwMode="auto"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 bwMode="auto"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 bwMode="auto"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 bwMode="auto"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 bwMode="auto"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АКТУАЛЬНОСТЬ 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59" name="Google Shape;59;p13"/>
          <p:cNvSpPr/>
          <p:nvPr/>
        </p:nvSpPr>
        <p:spPr bwMode="auto">
          <a:xfrm>
            <a:off x="844125" y="2227800"/>
            <a:ext cx="68640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/>
            </a:r>
            <a:br>
              <a:rPr lang="ru-RU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</a:br>
            <a:endParaRPr sz="22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60" name="Google Shape;60;p13"/>
          <p:cNvGrpSpPr/>
          <p:nvPr/>
        </p:nvGrpSpPr>
        <p:grpSpPr bwMode="auto">
          <a:xfrm rot="-5400000">
            <a:off x="10669697" y="38927"/>
            <a:ext cx="553723" cy="1197835"/>
            <a:chOff x="5936974" y="1934817"/>
            <a:chExt cx="796036" cy="1722017"/>
          </a:xfrm>
        </p:grpSpPr>
        <p:grpSp>
          <p:nvGrpSpPr>
            <p:cNvPr id="61" name="Google Shape;61;p13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62" name="Google Shape;62;p13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69" name="Google Shape;69;p13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6" name="Google Shape;76;p13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82" name="Google Shape;82;p13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2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3" name="Google Shape;83;p13"/>
          <p:cNvSpPr/>
          <p:nvPr/>
        </p:nvSpPr>
        <p:spPr bwMode="auto">
          <a:xfrm>
            <a:off x="844125" y="1278300"/>
            <a:ext cx="27726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4" name="Google Shape;84;p13"/>
          <p:cNvSpPr/>
          <p:nvPr/>
        </p:nvSpPr>
        <p:spPr bwMode="auto">
          <a:xfrm>
            <a:off x="1288725" y="1312475"/>
            <a:ext cx="214494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2900" dirty="0" smtClean="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Проблема</a:t>
            </a:r>
            <a:endParaRPr sz="11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sp>
        <p:nvSpPr>
          <p:cNvPr id="89" name="Google Shape;89;p13"/>
          <p:cNvSpPr/>
          <p:nvPr/>
        </p:nvSpPr>
        <p:spPr bwMode="auto">
          <a:xfrm>
            <a:off x="9508926" y="2344400"/>
            <a:ext cx="1353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22" y="2080141"/>
            <a:ext cx="65593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	Химиотерапия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, оставаясь одним из основных методов лечения злокачественных новообразований, индуцирует высокочастотный побочный эффект в виде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алопеции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. Частота возникновения тотальной или субтотальной потери волос варьирует в зависимости от класса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цитостатиков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и может достигать 80-100% при применении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таксанов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или высокодозных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алкилирующих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агентов . Патогенетической основой данного феномена является повреждение быстро пролиферирующих клеток волосяных фолликулов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в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фазе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анагена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, что приводит к преждевременному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апоптозу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кератиноцитов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матрикса и нарушению цикла роста волоса.</a:t>
            </a:r>
          </a:p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	Доказано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, что 47% пациентов рассматривают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алопецию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как наиболее тяжелое последствие лечения, а 8% способны отказаться от потенциально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жизнеспасающей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терапии из-за страха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облысения </a:t>
            </a:r>
            <a:r>
              <a:rPr lang="en-US" dirty="0" smtClean="0">
                <a:solidFill>
                  <a:srgbClr val="0F1115"/>
                </a:solidFill>
                <a:latin typeface="quote-cjk-patch"/>
              </a:rPr>
              <a:t>[www.aerzteblatt.de/archiv/titel/supplement/2025/dermatologie-2-2025]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10101"/>
                </a:solidFill>
                <a:latin typeface="Open Sans"/>
              </a:rPr>
              <a:t>	Обзор 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дерматологических осложнений в «Журнал Американской академии дерматологии» (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Journal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of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the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American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Academy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of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Dermatology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) 2019 года содержит сведения о 65–80 % больных с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алопецией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, получающих химиотерапию. </a:t>
            </a:r>
            <a:endParaRPr lang="ru-RU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4008" y="2506400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F1115"/>
                </a:solidFill>
                <a:latin typeface="quote-cjk-patch"/>
              </a:rPr>
              <a:t>Женщины — </a:t>
            </a:r>
            <a:r>
              <a:rPr lang="ru-RU" b="1">
                <a:solidFill>
                  <a:srgbClr val="0F1115"/>
                </a:solidFill>
                <a:latin typeface="quote-cjk-patch"/>
              </a:rPr>
              <a:t>76,82%</a:t>
            </a:r>
            <a:r>
              <a:rPr lang="ru-RU">
                <a:solidFill>
                  <a:srgbClr val="0F1115"/>
                </a:solidFill>
                <a:latin typeface="quote-cjk-patch"/>
              </a:rPr>
              <a:t> случаев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0F1115"/>
                </a:solidFill>
                <a:latin typeface="quote-cjk-patch"/>
              </a:rPr>
              <a:t>Мужчины — </a:t>
            </a:r>
            <a:r>
              <a:rPr lang="ru-RU" b="1">
                <a:solidFill>
                  <a:srgbClr val="0F1115"/>
                </a:solidFill>
                <a:latin typeface="quote-cjk-patch"/>
              </a:rPr>
              <a:t>10,18%</a:t>
            </a:r>
            <a:r>
              <a:rPr lang="ru-RU">
                <a:solidFill>
                  <a:srgbClr val="0F1115"/>
                </a:solidFill>
                <a:latin typeface="quote-cjk-patch"/>
              </a:rPr>
              <a:t> случаев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 bwMode="auto">
          <a:xfrm>
            <a:off x="844125" y="2123775"/>
            <a:ext cx="6864000" cy="3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99" name="Google Shape;99;p14"/>
          <p:cNvGrpSpPr/>
          <p:nvPr/>
        </p:nvGrpSpPr>
        <p:grpSpPr bwMode="auto"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00" name="Google Shape;100;p14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01" name="Google Shape;101;p14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Google Shape;102;p14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Google Shape;103;p14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07" name="Google Shape;107;p14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08" name="Google Shape;108;p14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4" name="Google Shape;114;p14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15" name="Google Shape;115;p14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21" name="Google Shape;121;p14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3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Google Shape;122;p14"/>
          <p:cNvSpPr/>
          <p:nvPr/>
        </p:nvSpPr>
        <p:spPr bwMode="auto">
          <a:xfrm>
            <a:off x="844125" y="1278300"/>
            <a:ext cx="32673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3" name="Google Shape;123;p14"/>
          <p:cNvSpPr/>
          <p:nvPr/>
        </p:nvSpPr>
        <p:spPr bwMode="auto">
          <a:xfrm>
            <a:off x="1288725" y="1312475"/>
            <a:ext cx="259903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2900" dirty="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Актуальность</a:t>
            </a:r>
            <a:endParaRPr sz="11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207" y="2237487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	Волосы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после завершения химиотерапии в большинстве случаев начинают отрастать через 1-3 месяца, однако примерно у 75% пациентов отмечается стойкое истончение, снижение плотности и изменение структуры волос, что указывает на неполное восстановление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волосяных фолликулов.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Повреждение клеток фолликулов опосредовано несколькими механизмами, включая активацию p53-зависимого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апоптоза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и окислительный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стресс. 	Доказана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роль активных форм кислорода в повреждении стволовых клеток и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дермальных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сосочков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волосяных фолликулов,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что создает основу для использования антиоксидантных компонентов в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репаративной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терапии .</a:t>
            </a:r>
          </a:p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	На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текущий момент стандартизированных протоколов восстановления волос после химиотерапии не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существует, тем более </a:t>
            </a:r>
            <a:r>
              <a:rPr lang="ru-RU" dirty="0" err="1" smtClean="0">
                <a:solidFill>
                  <a:srgbClr val="0F1115"/>
                </a:solidFill>
                <a:latin typeface="quote-cjk-patch"/>
              </a:rPr>
              <a:t>неинвазивных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endParaRPr lang="ru-RU" dirty="0" smtClean="0">
              <a:solidFill>
                <a:srgbClr val="0F1115"/>
              </a:solidFill>
              <a:latin typeface="quote-cjk-patch"/>
            </a:endParaRPr>
          </a:p>
          <a:p>
            <a:r>
              <a:rPr lang="en-US" i="1" dirty="0" smtClean="0">
                <a:solidFill>
                  <a:srgbClr val="0F1115"/>
                </a:solidFill>
                <a:latin typeface="quote-cjk-patch"/>
              </a:rPr>
              <a:t>www.aerzteblatt.de/archiv/titel/supplement/2025/dermatologie-2-2025/chemotherapiebedingte-alopezie</a:t>
            </a:r>
            <a:endParaRPr lang="ru-RU" i="1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043" y="2629786"/>
            <a:ext cx="3548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подходы включают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Профилактическая гипотермия (скальп-</a:t>
            </a:r>
            <a:r>
              <a:rPr lang="ru-RU" b="1" dirty="0" err="1"/>
              <a:t>кулинг</a:t>
            </a:r>
            <a:r>
              <a:rPr lang="ru-RU" b="1" dirty="0"/>
              <a:t>)</a:t>
            </a:r>
            <a:r>
              <a:rPr lang="ru-RU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Топический </a:t>
            </a:r>
            <a:r>
              <a:rPr lang="ru-RU" b="1" dirty="0" err="1"/>
              <a:t>миноксидил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/>
              <a:t>Инвазивные </a:t>
            </a:r>
            <a:r>
              <a:rPr lang="ru-RU" b="1" dirty="0"/>
              <a:t>методы (</a:t>
            </a:r>
            <a:r>
              <a:rPr lang="ru-RU" b="1" dirty="0" err="1"/>
              <a:t>мезотерапия</a:t>
            </a:r>
            <a:r>
              <a:rPr lang="ru-RU" b="1" dirty="0"/>
              <a:t>)</a:t>
            </a:r>
            <a:r>
              <a:rPr lang="ru-RU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 bwMode="auto"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ЦЕЛЕВАЯ АУДИТОРИЯ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134" name="Google Shape;134;p15"/>
          <p:cNvSpPr/>
          <p:nvPr/>
        </p:nvSpPr>
        <p:spPr bwMode="auto">
          <a:xfrm>
            <a:off x="844125" y="1913750"/>
            <a:ext cx="107013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135" name="Google Shape;135;p15"/>
          <p:cNvGrpSpPr/>
          <p:nvPr/>
        </p:nvGrpSpPr>
        <p:grpSpPr bwMode="auto"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5"/>
          <p:cNvSpPr/>
          <p:nvPr/>
        </p:nvSpPr>
        <p:spPr bwMode="auto">
          <a:xfrm>
            <a:off x="891935" y="922987"/>
            <a:ext cx="2645524" cy="85907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5"/>
          <p:cNvSpPr/>
          <p:nvPr/>
        </p:nvSpPr>
        <p:spPr bwMode="auto">
          <a:xfrm>
            <a:off x="1039273" y="961818"/>
            <a:ext cx="235084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dirty="0" smtClean="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Пациенты после завершения курса химиотерапии</a:t>
            </a:r>
            <a:endParaRPr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sp>
        <p:nvSpPr>
          <p:cNvPr id="160" name="Google Shape;160;p15"/>
          <p:cNvSpPr/>
          <p:nvPr/>
        </p:nvSpPr>
        <p:spPr bwMode="auto">
          <a:xfrm>
            <a:off x="844125" y="3659350"/>
            <a:ext cx="107775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600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</a:endParaRPr>
          </a:p>
        </p:txBody>
      </p:sp>
      <p:sp>
        <p:nvSpPr>
          <p:cNvPr id="161" name="Google Shape;161;p15"/>
          <p:cNvSpPr/>
          <p:nvPr/>
        </p:nvSpPr>
        <p:spPr bwMode="auto">
          <a:xfrm>
            <a:off x="990984" y="2934275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5"/>
          <p:cNvSpPr/>
          <p:nvPr/>
        </p:nvSpPr>
        <p:spPr bwMode="auto">
          <a:xfrm>
            <a:off x="891935" y="2872979"/>
            <a:ext cx="21960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dirty="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Сложность целевой аудитории</a:t>
            </a:r>
            <a:endParaRPr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sp>
        <p:nvSpPr>
          <p:cNvPr id="163" name="Google Shape;163;p15"/>
          <p:cNvSpPr/>
          <p:nvPr/>
        </p:nvSpPr>
        <p:spPr bwMode="auto">
          <a:xfrm>
            <a:off x="844125" y="5404950"/>
            <a:ext cx="107775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600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</a:endParaRPr>
          </a:p>
        </p:txBody>
      </p:sp>
      <p:sp>
        <p:nvSpPr>
          <p:cNvPr id="164" name="Google Shape;164;p15"/>
          <p:cNvSpPr/>
          <p:nvPr/>
        </p:nvSpPr>
        <p:spPr bwMode="auto">
          <a:xfrm>
            <a:off x="844125" y="4453812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5"/>
          <p:cNvSpPr/>
          <p:nvPr/>
        </p:nvSpPr>
        <p:spPr bwMode="auto">
          <a:xfrm>
            <a:off x="844125" y="4417829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2500" dirty="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Аналоги</a:t>
            </a:r>
            <a:endParaRPr sz="7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819" y="1853865"/>
            <a:ext cx="10929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Ключевая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особенность 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группы заключается в том, что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их кожа головы и новые волосы находятся в состоянии крайней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уязвимости из-за повышенной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чувствительность кожи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головы (химиотерапия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снижает выработку кожного сала, из-за чего кожа становится сухой, шелушащейся, склонной к раздражению и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зуду) и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особым состоянием новых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волос («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химио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-кудри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», тонкие и хрупкие волосы).</a:t>
            </a:r>
            <a:endParaRPr lang="ru-RU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819" y="3454277"/>
            <a:ext cx="110058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1115"/>
                </a:solidFill>
                <a:latin typeface="quote-cjk-patch"/>
              </a:rPr>
              <a:t>Восстановление волос после химиотерапии  это этап возвращения к нормальной жизни, восстановления идентичности и чувства контроля над своим телом. У больных сильная психоэмоциональная нагрузка (выпадение волос сильно бьет по самооценке) и потребность в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конкретном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действии (ощущение, что они могут помочь своему организму).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4125" y="529887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F1115"/>
                </a:solidFill>
                <a:latin typeface="quote-cjk-patch"/>
              </a:rPr>
              <a:t>На текущий момент стандартизированных протоколов восстановления волос после химиотерапии не существует. 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 bwMode="auto"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ЦЕЛЕВАЯ АУДИТОРИЯ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grpSp>
        <p:nvGrpSpPr>
          <p:cNvPr id="135" name="Google Shape;135;p15"/>
          <p:cNvGrpSpPr/>
          <p:nvPr/>
        </p:nvGrpSpPr>
        <p:grpSpPr bwMode="auto"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5"/>
          <p:cNvSpPr/>
          <p:nvPr/>
        </p:nvSpPr>
        <p:spPr bwMode="auto">
          <a:xfrm>
            <a:off x="861800" y="1170758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5"/>
          <p:cNvSpPr/>
          <p:nvPr/>
        </p:nvSpPr>
        <p:spPr bwMode="auto">
          <a:xfrm>
            <a:off x="861800" y="1127783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/>
            </a:pPr>
            <a:r>
              <a:rPr lang="ru-RU" sz="2500">
                <a:solidFill>
                  <a:srgbClr val="0C0C0C"/>
                </a:solidFill>
                <a:latin typeface="Alegreya Sans Medium"/>
                <a:ea typeface="Alegreya Sans Medium"/>
                <a:cs typeface="Alegreya Sans Medium"/>
              </a:rPr>
              <a:t>Аналоги</a:t>
            </a:r>
            <a:endParaRPr sz="700" i="0" u="none" strike="noStrike" cap="none">
              <a:solidFill>
                <a:srgbClr val="0C0C0C"/>
              </a:solidFill>
              <a:latin typeface="Alegreya Sans Medium"/>
              <a:ea typeface="Alegreya Sans Medium"/>
              <a:cs typeface="Alegreya Sans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70" y="2386494"/>
            <a:ext cx="11104214" cy="207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/>
          <p:nvPr/>
        </p:nvSpPr>
        <p:spPr bwMode="auto">
          <a:xfrm>
            <a:off x="8063553" y="8250"/>
            <a:ext cx="412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2" name="Google Shape;172;p16"/>
          <p:cNvSpPr txBox="1"/>
          <p:nvPr/>
        </p:nvSpPr>
        <p:spPr bwMode="auto"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СВЕДЕНИЯ О </a:t>
            </a:r>
            <a:r>
              <a:rPr lang="ru-RU" sz="2400" b="1" dirty="0" smtClean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ПРОЕКТЕ / ИНИЦИАТИВЕ</a:t>
            </a:r>
            <a:endParaRPr sz="24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173" name="Google Shape;173;p16"/>
          <p:cNvSpPr/>
          <p:nvPr/>
        </p:nvSpPr>
        <p:spPr bwMode="auto">
          <a:xfrm>
            <a:off x="428250" y="969175"/>
            <a:ext cx="16785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/>
          <p:nvPr/>
        </p:nvSpPr>
        <p:spPr bwMode="auto">
          <a:xfrm>
            <a:off x="527774" y="1027675"/>
            <a:ext cx="152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Краткое описание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175" name="Google Shape;175;p16"/>
          <p:cNvSpPr/>
          <p:nvPr/>
        </p:nvSpPr>
        <p:spPr bwMode="auto">
          <a:xfrm>
            <a:off x="428225" y="3429000"/>
            <a:ext cx="3114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Характеристика инициативы/проекта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176" name="Google Shape;176;p16"/>
          <p:cNvGrpSpPr/>
          <p:nvPr/>
        </p:nvGrpSpPr>
        <p:grpSpPr bwMode="auto">
          <a:xfrm rot="5400000">
            <a:off x="11000087" y="5729365"/>
            <a:ext cx="553723" cy="1197835"/>
            <a:chOff x="5936974" y="1934817"/>
            <a:chExt cx="796036" cy="1722017"/>
          </a:xfrm>
        </p:grpSpPr>
        <p:grpSp>
          <p:nvGrpSpPr>
            <p:cNvPr id="177" name="Google Shape;177;p16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78" name="Google Shape;178;p16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84" name="Google Shape;184;p16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85" name="Google Shape;185;p16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91" name="Google Shape;191;p16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92" name="Google Shape;192;p16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pic>
        <p:nvPicPr>
          <p:cNvPr id="198" name="Google Shape;198;p16"/>
          <p:cNvPicPr>
            <a:picLocks noGrp="1"/>
          </p:cNvPicPr>
          <p:nvPr>
            <p:ph type="pic" idx="2"/>
          </p:nvPr>
        </p:nvPicPr>
        <p:blipFill>
          <a:blip r:embed="rId2">
            <a:alphaModFix/>
          </a:blip>
          <a:stretch/>
        </p:blipFill>
        <p:spPr bwMode="auto">
          <a:xfrm>
            <a:off x="8731725" y="678248"/>
            <a:ext cx="2926500" cy="29265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pic>
      <p:sp>
        <p:nvSpPr>
          <p:cNvPr id="199" name="Google Shape;199;p16"/>
          <p:cNvSpPr txBox="1"/>
          <p:nvPr/>
        </p:nvSpPr>
        <p:spPr bwMode="auto">
          <a:xfrm>
            <a:off x="490500" y="4110350"/>
            <a:ext cx="6999000" cy="111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700" b="0" i="0" u="none" strike="noStrike" cap="none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Лекарственная форма: лечебный шампунь</a:t>
            </a:r>
          </a:p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Состав: </a:t>
            </a:r>
            <a:r>
              <a:rPr lang="ru-RU" sz="17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липосомальный</a:t>
            </a: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 экстракт чаги в сочетании с </a:t>
            </a:r>
            <a:r>
              <a:rPr lang="ru-RU" sz="17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бетулином</a:t>
            </a:r>
            <a:endParaRPr lang="ru-RU" sz="1700" dirty="0" smtClean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lvl="0">
              <a:lnSpc>
                <a:spcPct val="130000"/>
              </a:lnSpc>
              <a:buSzPts val="1200"/>
              <a:defRPr/>
            </a:pP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Уровень TRL 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4 - изготовлен лабораторный </a:t>
            </a: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образец</a:t>
            </a:r>
            <a:endParaRPr sz="1700" b="0" i="0" u="none" strike="noStrike" cap="none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200" name="Google Shape;200;p16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5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1" name="Google Shape;201;p16"/>
          <p:cNvSpPr/>
          <p:nvPr/>
        </p:nvSpPr>
        <p:spPr bwMode="auto">
          <a:xfrm>
            <a:off x="333999" y="1393975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Создание лечебного шампуня для восстановления роста волос после курса химиотерапии, содержащего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липосомальный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 экстракт </a:t>
            </a: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чаги (</a:t>
            </a:r>
            <a:r>
              <a:rPr lang="ru-RU" sz="1700" dirty="0" err="1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бефунгин</a:t>
            </a:r>
            <a:r>
              <a:rPr lang="ru-RU" sz="1700" dirty="0" smtClean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) 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и </a:t>
            </a:r>
            <a:r>
              <a:rPr lang="ru-RU" sz="1700" dirty="0" err="1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бетулин</a:t>
            </a:r>
            <a:r>
              <a:rPr lang="ru-RU" sz="17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</a:rPr>
              <a:t>. Продукт возможно включить в комплекс медицинской реабилитации пациентов по ОМС, так как реабилитация основывается на комплексном применении природных лечебных факторов, лекарственной и немедикаментозной терапии</a:t>
            </a: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 bwMode="auto">
          <a:xfrm>
            <a:off x="10636727" y="8250"/>
            <a:ext cx="155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9" name="Google Shape;209;p17"/>
          <p:cNvSpPr txBox="1"/>
          <p:nvPr/>
        </p:nvSpPr>
        <p:spPr bwMode="auto">
          <a:xfrm>
            <a:off x="396253" y="337975"/>
            <a:ext cx="67716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СВЕДЕНИЯ О ПРОЕКТЕ</a:t>
            </a:r>
            <a:endParaRPr sz="2400" b="1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grpSp>
        <p:nvGrpSpPr>
          <p:cNvPr id="210" name="Google Shape;210;p17"/>
          <p:cNvGrpSpPr/>
          <p:nvPr/>
        </p:nvGrpSpPr>
        <p:grpSpPr bwMode="auto">
          <a:xfrm rot="5400000">
            <a:off x="11137462" y="5817503"/>
            <a:ext cx="553723" cy="1197835"/>
            <a:chOff x="5936974" y="1934817"/>
            <a:chExt cx="796036" cy="1722017"/>
          </a:xfrm>
        </p:grpSpPr>
        <p:grpSp>
          <p:nvGrpSpPr>
            <p:cNvPr id="211" name="Google Shape;211;p17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12" name="Google Shape;212;p17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4" name="Google Shape;214;p17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18" name="Google Shape;218;p17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19" name="Google Shape;219;p17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2" name="Google Shape;222;p17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3" name="Google Shape;223;p17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4" name="Google Shape;224;p17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25" name="Google Shape;225;p17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26" name="Google Shape;226;p17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Google Shape;227;p17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Google Shape;228;p17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Google Shape;229;p17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1" name="Google Shape;231;p17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232" name="Google Shape;232;p17"/>
          <p:cNvSpPr/>
          <p:nvPr/>
        </p:nvSpPr>
        <p:spPr bwMode="auto">
          <a:xfrm>
            <a:off x="396252" y="1844148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34" name="Google Shape;234;p17"/>
          <p:cNvSpPr/>
          <p:nvPr/>
        </p:nvSpPr>
        <p:spPr bwMode="auto">
          <a:xfrm>
            <a:off x="397755" y="2763880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36" name="Google Shape;236;p17"/>
          <p:cNvSpPr/>
          <p:nvPr/>
        </p:nvSpPr>
        <p:spPr bwMode="auto">
          <a:xfrm>
            <a:off x="397755" y="3683591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38" name="Google Shape;238;p17"/>
          <p:cNvSpPr/>
          <p:nvPr/>
        </p:nvSpPr>
        <p:spPr bwMode="auto">
          <a:xfrm>
            <a:off x="396247" y="4603329"/>
            <a:ext cx="676800" cy="676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39" name="Google Shape;239;p17"/>
          <p:cNvSpPr txBox="1"/>
          <p:nvPr/>
        </p:nvSpPr>
        <p:spPr bwMode="auto">
          <a:xfrm>
            <a:off x="1329878" y="3437250"/>
            <a:ext cx="8915133" cy="225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30000"/>
              </a:lnSpc>
              <a:buSzPts val="1200"/>
              <a:defRPr/>
            </a:pPr>
            <a:r>
              <a:rPr lang="ru-RU" sz="1800" dirty="0">
                <a:solidFill>
                  <a:srgbClr val="0F1115"/>
                </a:solidFill>
                <a:latin typeface="quote-cjk-patch"/>
              </a:rPr>
              <a:t>Создание лечебного шампуня для </a:t>
            </a:r>
            <a:r>
              <a:rPr lang="ru-RU" sz="1800" dirty="0" err="1">
                <a:solidFill>
                  <a:srgbClr val="0F1115"/>
                </a:solidFill>
                <a:latin typeface="quote-cjk-patch"/>
              </a:rPr>
              <a:t>постхимиотерапевтической</a:t>
            </a:r>
            <a:r>
              <a:rPr lang="ru-RU" sz="1800" dirty="0">
                <a:solidFill>
                  <a:srgbClr val="0F1115"/>
                </a:solidFill>
                <a:latin typeface="quote-cjk-patch"/>
              </a:rPr>
              <a:t> регенерации волос является </a:t>
            </a:r>
            <a:r>
              <a:rPr lang="ru-RU" sz="1800" dirty="0" err="1">
                <a:solidFill>
                  <a:srgbClr val="0F1115"/>
                </a:solidFill>
                <a:latin typeface="quote-cjk-patch"/>
              </a:rPr>
              <a:t>высокоактуальной</a:t>
            </a:r>
            <a:r>
              <a:rPr lang="ru-RU" sz="1800" dirty="0">
                <a:solidFill>
                  <a:srgbClr val="0F1115"/>
                </a:solidFill>
                <a:latin typeface="quote-cjk-patch"/>
              </a:rPr>
              <a:t> задачей клинической </a:t>
            </a:r>
            <a:r>
              <a:rPr lang="ru-RU" sz="1800" dirty="0" err="1">
                <a:solidFill>
                  <a:srgbClr val="0F1115"/>
                </a:solidFill>
                <a:latin typeface="quote-cjk-patch"/>
              </a:rPr>
              <a:t>трихологии</a:t>
            </a:r>
            <a:r>
              <a:rPr lang="ru-RU" sz="1800" dirty="0">
                <a:solidFill>
                  <a:srgbClr val="0F1115"/>
                </a:solidFill>
                <a:latin typeface="quote-cjk-patch"/>
              </a:rPr>
              <a:t> и </a:t>
            </a:r>
            <a:r>
              <a:rPr lang="ru-RU" sz="1800" dirty="0" err="1">
                <a:solidFill>
                  <a:srgbClr val="0F1115"/>
                </a:solidFill>
                <a:latin typeface="quote-cjk-patch"/>
              </a:rPr>
              <a:t>онкодерматологии</a:t>
            </a:r>
            <a:r>
              <a:rPr lang="ru-RU" sz="1800" dirty="0">
                <a:solidFill>
                  <a:srgbClr val="0F1115"/>
                </a:solidFill>
                <a:latin typeface="quote-cjk-patch"/>
              </a:rPr>
              <a:t>. Такая разработка удовлетворит критическую, до сих пор не решенную потребность в безопасном, эффективном и легкодоступном средстве реабилитации, что позволит существенно повысить качество жизни пациентов и их психологическую устойчивость в процессе противоопухолевой терапии.</a:t>
            </a:r>
            <a:endParaRPr sz="1700" b="0" i="0" u="none" strike="noStrike" cap="none" dirty="0">
              <a:solidFill>
                <a:schemeClr val="dk2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240" name="Google Shape;240;p17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6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6824" y="1761463"/>
            <a:ext cx="9213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://pmc.ncbi.nlm.nih.gov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algn="just"/>
            <a:r>
              <a:rPr lang="ru-RU" dirty="0" smtClean="0"/>
              <a:t>Чага </a:t>
            </a:r>
            <a:r>
              <a:rPr lang="ru-RU" dirty="0"/>
              <a:t>(трутовик скошенный, </a:t>
            </a:r>
            <a:r>
              <a:rPr lang="ru-RU" dirty="0" err="1"/>
              <a:t>Inonotus</a:t>
            </a:r>
            <a:r>
              <a:rPr lang="ru-RU" dirty="0"/>
              <a:t> </a:t>
            </a:r>
            <a:r>
              <a:rPr lang="ru-RU" dirty="0" err="1"/>
              <a:t>obliquus</a:t>
            </a:r>
            <a:r>
              <a:rPr lang="ru-RU" dirty="0"/>
              <a:t>) содержит биоактивные соединения, способные стимулировать </a:t>
            </a:r>
            <a:endParaRPr lang="ru-RU" dirty="0" smtClean="0"/>
          </a:p>
          <a:p>
            <a:pPr algn="just"/>
            <a:r>
              <a:rPr lang="ru-RU" dirty="0" smtClean="0"/>
              <a:t>рост </a:t>
            </a:r>
            <a:r>
              <a:rPr lang="ru-RU" dirty="0"/>
              <a:t>волос на клеточном уровне. Основные механизмы действия связаны с модуляцией активности </a:t>
            </a:r>
            <a:endParaRPr lang="ru-RU" dirty="0" smtClean="0"/>
          </a:p>
          <a:p>
            <a:pPr algn="just"/>
            <a:r>
              <a:rPr lang="ru-RU" dirty="0" smtClean="0"/>
              <a:t>ферментов</a:t>
            </a:r>
            <a:r>
              <a:rPr lang="ru-RU" dirty="0"/>
              <a:t>, влиянием на экспрессию генов и стимуляцией пролиферации клеток волосяных фолликулов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>
                <a:solidFill>
                  <a:srgbClr val="0F1115"/>
                </a:solidFill>
                <a:latin typeface="quote-cjk-patch"/>
              </a:rPr>
              <a:t>Б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лизкие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по структуре соединения (например, 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бетулин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 из коры березы, родственного чаге гриба) также </a:t>
            </a:r>
            <a:endParaRPr lang="ru-RU" dirty="0" smtClean="0">
              <a:solidFill>
                <a:srgbClr val="0F1115"/>
              </a:solidFill>
              <a:latin typeface="quote-cjk-patch"/>
            </a:endParaRPr>
          </a:p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изучаются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на предмет стимуляции роста волос, особенно у пациентов с гипотиреозом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 bwMode="auto">
          <a:xfrm>
            <a:off x="10537202" y="8250"/>
            <a:ext cx="16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8" name="Google Shape;248;p18"/>
          <p:cNvSpPr txBox="1"/>
          <p:nvPr/>
        </p:nvSpPr>
        <p:spPr bwMode="auto"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ЦЕЛИ И ЗАДАЧИ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249" name="Google Shape;249;p18"/>
          <p:cNvSpPr/>
          <p:nvPr/>
        </p:nvSpPr>
        <p:spPr bwMode="auto">
          <a:xfrm>
            <a:off x="428250" y="969175"/>
            <a:ext cx="882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50" name="Google Shape;250;p18"/>
          <p:cNvSpPr txBox="1"/>
          <p:nvPr/>
        </p:nvSpPr>
        <p:spPr bwMode="auto">
          <a:xfrm>
            <a:off x="540300" y="1027675"/>
            <a:ext cx="65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Цель</a:t>
            </a:r>
            <a:r>
              <a:rPr lang="ru-RU" i="0" u="none" strike="noStrike" cap="none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 </a:t>
            </a:r>
            <a:endParaRPr i="0" u="none" strike="noStrike" cap="none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251" name="Google Shape;251;p18"/>
          <p:cNvSpPr/>
          <p:nvPr/>
        </p:nvSpPr>
        <p:spPr bwMode="auto">
          <a:xfrm>
            <a:off x="428250" y="4005371"/>
            <a:ext cx="11100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dirty="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Задачи</a:t>
            </a:r>
            <a:endParaRPr i="0" u="none" strike="noStrike" cap="none" dirty="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252" name="Google Shape;252;p18"/>
          <p:cNvGrpSpPr/>
          <p:nvPr/>
        </p:nvGrpSpPr>
        <p:grpSpPr bwMode="auto">
          <a:xfrm rot="5400000">
            <a:off x="11087737" y="5743590"/>
            <a:ext cx="553723" cy="1197835"/>
            <a:chOff x="5936974" y="1934817"/>
            <a:chExt cx="796036" cy="1722017"/>
          </a:xfrm>
        </p:grpSpPr>
        <p:grpSp>
          <p:nvGrpSpPr>
            <p:cNvPr id="253" name="Google Shape;253;p18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54" name="Google Shape;254;p18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61" name="Google Shape;261;p18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68" name="Google Shape;268;p18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274" name="Google Shape;274;p18"/>
          <p:cNvSpPr txBox="1"/>
          <p:nvPr/>
        </p:nvSpPr>
        <p:spPr bwMode="auto">
          <a:xfrm>
            <a:off x="540300" y="4430171"/>
            <a:ext cx="983547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F1115"/>
                </a:solidFill>
                <a:latin typeface="quote-cjk-patch"/>
              </a:rPr>
              <a:t>Получить и проанализировать </a:t>
            </a:r>
            <a:r>
              <a:rPr lang="ru-RU" sz="1200" dirty="0" err="1">
                <a:solidFill>
                  <a:srgbClr val="0F1115"/>
                </a:solidFill>
                <a:latin typeface="quote-cjk-patch"/>
              </a:rPr>
              <a:t>липосомальный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 комплекс </a:t>
            </a:r>
            <a:r>
              <a:rPr lang="ru-RU" sz="1200" dirty="0" err="1">
                <a:solidFill>
                  <a:srgbClr val="0F1115"/>
                </a:solidFill>
                <a:latin typeface="quote-cjk-patch"/>
              </a:rPr>
              <a:t>бефунгина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 для шампуня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F1115"/>
                </a:solidFill>
                <a:latin typeface="quote-cjk-patch"/>
              </a:rPr>
              <a:t>Разработать состав и технологию шампуня с учетом выбранных вспомогательных веществ и провести изучение потребительских свойств полученного продукта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F1115"/>
                </a:solidFill>
                <a:latin typeface="quote-cjk-patch"/>
              </a:rPr>
              <a:t>Составить технологическую схему производства шампуня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F1115"/>
                </a:solidFill>
                <a:latin typeface="quote-cjk-patch"/>
              </a:rPr>
              <a:t>Выполнить стандартизацию полученного шампуня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>
                <a:solidFill>
                  <a:srgbClr val="0F1115"/>
                </a:solidFill>
                <a:latin typeface="quote-cjk-patch"/>
              </a:rPr>
              <a:t>Изучить противовоспалительное и </a:t>
            </a:r>
            <a:r>
              <a:rPr lang="ru-RU" sz="1200" dirty="0" err="1">
                <a:solidFill>
                  <a:srgbClr val="0F1115"/>
                </a:solidFill>
                <a:latin typeface="quote-cjk-patch"/>
              </a:rPr>
              <a:t>местнораздражающее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 действие шампуней на основе растительного </a:t>
            </a:r>
            <a:r>
              <a:rPr lang="ru-RU" sz="1200" dirty="0" smtClean="0">
                <a:solidFill>
                  <a:srgbClr val="0F1115"/>
                </a:solidFill>
                <a:latin typeface="quote-cjk-patch"/>
              </a:rPr>
              <a:t>сырья</a:t>
            </a:r>
            <a:endParaRPr lang="ru-RU" sz="1200" dirty="0">
              <a:solidFill>
                <a:srgbClr val="0F1115"/>
              </a:solidFill>
              <a:latin typeface="quote-cjk-patch"/>
            </a:endParaRPr>
          </a:p>
        </p:txBody>
      </p:sp>
      <p:sp>
        <p:nvSpPr>
          <p:cNvPr id="275" name="Google Shape;275;p18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7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6" name="Google Shape;276;p18"/>
          <p:cNvSpPr/>
          <p:nvPr/>
        </p:nvSpPr>
        <p:spPr bwMode="auto">
          <a:xfrm>
            <a:off x="428250" y="1542325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249" y="1518822"/>
            <a:ext cx="9711061" cy="22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solidFill>
                  <a:srgbClr val="0F1115"/>
                </a:solidFill>
                <a:latin typeface="quote-cjk-patch"/>
              </a:rPr>
              <a:t>Relevant </a:t>
            </a:r>
            <a:r>
              <a:rPr lang="ru-RU" sz="1200" dirty="0" smtClean="0">
                <a:solidFill>
                  <a:srgbClr val="0F1115"/>
                </a:solidFill>
                <a:latin typeface="quote-cjk-patch"/>
              </a:rPr>
              <a:t>: повышение качества жизни пациентов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 err="1" smtClean="0">
                <a:solidFill>
                  <a:srgbClr val="0F1115"/>
                </a:solidFill>
                <a:latin typeface="quote-cjk-patch"/>
              </a:rPr>
              <a:t>Specific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: разработать 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и вывести на рынок специализированный шампунь для ухода за кожей головы и волосами пациентов, проходящих химиотерапию</a:t>
            </a:r>
            <a:r>
              <a:rPr lang="ru-RU" sz="1200" dirty="0" smtClean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1200" dirty="0" err="1" smtClean="0">
                <a:solidFill>
                  <a:srgbClr val="0F1115"/>
                </a:solidFill>
                <a:latin typeface="quote-cjk-patch"/>
              </a:rPr>
              <a:t>Measurable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: технологический 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результат: завершение разработки финальной формулы продукта и получение всех необходимых регистрационных удостоверений и сертификатов 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соответствия, 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к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оммерческий 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результат: начало продаж продукта в аптечных сетях и/или партнерство с онкологическими клиниками в течение года после запуска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solidFill>
                  <a:srgbClr val="0F1115"/>
                </a:solidFill>
                <a:latin typeface="quote-cjk-patch"/>
              </a:rPr>
              <a:t>Time-bound</a:t>
            </a:r>
            <a:r>
              <a:rPr lang="ru-RU" sz="1200" dirty="0" smtClean="0">
                <a:solidFill>
                  <a:srgbClr val="0F1115"/>
                </a:solidFill>
                <a:latin typeface="quote-cjk-patch"/>
              </a:rPr>
              <a:t>: 3 года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smtClean="0">
                <a:solidFill>
                  <a:srgbClr val="0F1115"/>
                </a:solidFill>
                <a:latin typeface="quote-cjk-patch"/>
              </a:rPr>
              <a:t>Achievable</a:t>
            </a:r>
            <a:r>
              <a:rPr lang="ru-RU" sz="1200" dirty="0">
                <a:solidFill>
                  <a:srgbClr val="0F1115"/>
                </a:solidFill>
                <a:latin typeface="quote-cjk-patch"/>
              </a:rPr>
              <a:t>: цель реалистична при наличии бюджета на клинические исследования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 bwMode="auto">
          <a:xfrm>
            <a:off x="8077772" y="8250"/>
            <a:ext cx="411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3" name="Google Shape;283;p19"/>
          <p:cNvSpPr txBox="1"/>
          <p:nvPr/>
        </p:nvSpPr>
        <p:spPr bwMode="auto"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</a:rPr>
              <a:t>ПОТРЕБИТЕЛИ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</a:endParaRPr>
          </a:p>
        </p:txBody>
      </p:sp>
      <p:sp>
        <p:nvSpPr>
          <p:cNvPr id="284" name="Google Shape;284;p19"/>
          <p:cNvSpPr/>
          <p:nvPr/>
        </p:nvSpPr>
        <p:spPr bwMode="auto">
          <a:xfrm>
            <a:off x="428250" y="847876"/>
            <a:ext cx="3596354" cy="61877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85" name="Google Shape;285;p19"/>
          <p:cNvSpPr txBox="1"/>
          <p:nvPr/>
        </p:nvSpPr>
        <p:spPr bwMode="auto">
          <a:xfrm>
            <a:off x="572939" y="849462"/>
            <a:ext cx="359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dirty="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Потенциальные </a:t>
            </a:r>
            <a:r>
              <a:rPr lang="ru-RU" dirty="0" smtClean="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потребительские </a:t>
            </a:r>
            <a:r>
              <a:rPr lang="ru-RU" dirty="0">
                <a:solidFill>
                  <a:schemeClr val="lt1"/>
                </a:solidFill>
                <a:latin typeface="Alegreya Sans"/>
                <a:ea typeface="Alegreya Sans"/>
                <a:cs typeface="Alegreya Sans"/>
              </a:rPr>
              <a:t>сегменты</a:t>
            </a:r>
            <a:endParaRPr i="0" u="none" strike="noStrike" cap="none" dirty="0">
              <a:solidFill>
                <a:schemeClr val="lt1"/>
              </a:solidFill>
              <a:latin typeface="Alegreya Sans"/>
              <a:ea typeface="Alegreya Sans"/>
              <a:cs typeface="Alegreya Sans"/>
            </a:endParaRPr>
          </a:p>
        </p:txBody>
      </p:sp>
      <p:grpSp>
        <p:nvGrpSpPr>
          <p:cNvPr id="286" name="Google Shape;286;p19"/>
          <p:cNvGrpSpPr/>
          <p:nvPr/>
        </p:nvGrpSpPr>
        <p:grpSpPr bwMode="auto">
          <a:xfrm rot="5400000">
            <a:off x="10931362" y="5644090"/>
            <a:ext cx="553723" cy="1197835"/>
            <a:chOff x="5936974" y="1934817"/>
            <a:chExt cx="796036" cy="1722017"/>
          </a:xfrm>
        </p:grpSpPr>
        <p:grpSp>
          <p:nvGrpSpPr>
            <p:cNvPr id="287" name="Google Shape;287;p19"/>
            <p:cNvGrpSpPr/>
            <p:nvPr/>
          </p:nvGrpSpPr>
          <p:grpSpPr bwMode="auto"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88" name="Google Shape;288;p19"/>
              <p:cNvSpPr/>
              <p:nvPr/>
            </p:nvSpPr>
            <p:spPr bwMode="auto"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 bwMode="auto"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 bwMode="auto"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 bwMode="auto"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 bwMode="auto"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 bwMode="auto"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294" name="Google Shape;294;p19"/>
            <p:cNvGrpSpPr/>
            <p:nvPr/>
          </p:nvGrpSpPr>
          <p:grpSpPr bwMode="auto"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95" name="Google Shape;295;p19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0" name="Google Shape;300;p19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301" name="Google Shape;301;p19"/>
            <p:cNvGrpSpPr/>
            <p:nvPr/>
          </p:nvGrpSpPr>
          <p:grpSpPr bwMode="auto"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02" name="Google Shape;302;p19"/>
              <p:cNvSpPr/>
              <p:nvPr/>
            </p:nvSpPr>
            <p:spPr bwMode="auto"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3" name="Google Shape;303;p19"/>
              <p:cNvSpPr/>
              <p:nvPr/>
            </p:nvSpPr>
            <p:spPr bwMode="auto"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4" name="Google Shape;304;p19"/>
              <p:cNvSpPr/>
              <p:nvPr/>
            </p:nvSpPr>
            <p:spPr bwMode="auto"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5" name="Google Shape;305;p19"/>
              <p:cNvSpPr/>
              <p:nvPr/>
            </p:nvSpPr>
            <p:spPr bwMode="auto"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6" name="Google Shape;306;p19"/>
              <p:cNvSpPr/>
              <p:nvPr/>
            </p:nvSpPr>
            <p:spPr bwMode="auto"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7" name="Google Shape;307;p19"/>
              <p:cNvSpPr/>
              <p:nvPr/>
            </p:nvSpPr>
            <p:spPr bwMode="auto"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defRPr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08" name="Google Shape;308;p19"/>
          <p:cNvSpPr txBox="1"/>
          <p:nvPr/>
        </p:nvSpPr>
        <p:spPr bwMode="auto">
          <a:xfrm>
            <a:off x="11435523" y="113935"/>
            <a:ext cx="658500" cy="24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</a:rPr>
              <a:t>8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9" name="Google Shape;309;p19"/>
          <p:cNvSpPr/>
          <p:nvPr/>
        </p:nvSpPr>
        <p:spPr bwMode="auto">
          <a:xfrm>
            <a:off x="428250" y="1694725"/>
            <a:ext cx="4422300" cy="3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7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</a:endParaRPr>
          </a:p>
        </p:txBody>
      </p:sp>
      <p:pic>
        <p:nvPicPr>
          <p:cNvPr id="310" name="Google Shape;310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431359" y="1542319"/>
            <a:ext cx="3265580" cy="1241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 bwMode="auto">
          <a:xfrm>
            <a:off x="8748563" y="3429000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i="0" u="none" strike="noStrike" cap="none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</a:rPr>
              <a:t>* </a:t>
            </a:r>
            <a:r>
              <a:rPr lang="ru-RU" sz="1200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</a:rPr>
              <a:t>Здесь можно использовать логотипы компаний (возможных потребителей)</a:t>
            </a:r>
            <a:endParaRPr sz="1200" i="0" u="none" strike="noStrike" cap="none">
              <a:solidFill>
                <a:schemeClr val="lt1"/>
              </a:solidFill>
              <a:latin typeface="Alegreya Sans Light"/>
              <a:ea typeface="Alegreya Sans Light"/>
              <a:cs typeface="Alegreya Sans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073" y="1789617"/>
            <a:ext cx="68968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	Потенциальный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потребитель представляет собой гетерогенную группу онкологических пациентов (возрастной диапазон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25-65 лет)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с верифицированным диагнозом солидных или гематологических новообразований, завершивших курс цитостатической терапии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не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менее чем за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4-6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недель до начала использования продукта. </a:t>
            </a:r>
            <a:endParaRPr lang="ru-RU" dirty="0" smtClean="0">
              <a:solidFill>
                <a:srgbClr val="0F1115"/>
              </a:solidFill>
              <a:latin typeface="quote-cjk-patch"/>
            </a:endParaRPr>
          </a:p>
          <a:p>
            <a:pPr algn="just"/>
            <a:r>
              <a:rPr lang="ru-RU" dirty="0" smtClean="0">
                <a:solidFill>
                  <a:srgbClr val="0F1115"/>
                </a:solidFill>
                <a:latin typeface="quote-cjk-patch"/>
              </a:rPr>
              <a:t>	Ключевым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клиническим критерием является наличие подтвержденной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трихологической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картины 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анагена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эффлювиума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 (тотальное или субтотальное выпадение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волос)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с начальными признаками спонтанной регенерации </a:t>
            </a:r>
            <a:r>
              <a:rPr lang="ru-RU" dirty="0" smtClean="0">
                <a:solidFill>
                  <a:srgbClr val="0F1115"/>
                </a:solidFill>
                <a:latin typeface="quote-cjk-patch"/>
              </a:rPr>
              <a:t>- 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появлением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веллусных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пушковых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) волос, что указывает на переход фолликулов из фазы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телогена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 в фазу раннего </a:t>
            </a:r>
            <a:r>
              <a:rPr lang="ru-RU" dirty="0" err="1">
                <a:solidFill>
                  <a:srgbClr val="0F1115"/>
                </a:solidFill>
                <a:latin typeface="quote-cjk-patch"/>
              </a:rPr>
              <a:t>анагена</a:t>
            </a:r>
            <a:r>
              <a:rPr lang="ru-RU" dirty="0">
                <a:solidFill>
                  <a:srgbClr val="0F1115"/>
                </a:solidFill>
                <a:latin typeface="quote-cjk-patch"/>
              </a:rPr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лгГМУ цвета">
      <a:dk1>
        <a:srgbClr val="000000"/>
      </a:dk1>
      <a:lt1>
        <a:sysClr val="window" lastClr="FFFFFF"/>
      </a:lt1>
      <a:dk2>
        <a:srgbClr val="278E80"/>
      </a:dk2>
      <a:lt2>
        <a:srgbClr val="E7E6E6"/>
      </a:lt2>
      <a:accent1>
        <a:srgbClr val="195B52"/>
      </a:accent1>
      <a:accent2>
        <a:srgbClr val="FFC000"/>
      </a:accent2>
      <a:accent3>
        <a:srgbClr val="A5A5A5"/>
      </a:accent3>
      <a:accent4>
        <a:srgbClr val="E5C78D"/>
      </a:accent4>
      <a:accent5>
        <a:srgbClr val="F8F3E7"/>
      </a:accent5>
      <a:accent6>
        <a:srgbClr val="32B8A5"/>
      </a:accent6>
      <a:hlink>
        <a:srgbClr val="DFA956"/>
      </a:hlink>
      <a:folHlink>
        <a:srgbClr val="C03B28"/>
      </a:folHlink>
    </a:clrScheme>
    <a:fontScheme name="Шрифты для презентаций">
      <a:majorFont>
        <a:latin typeface="Austin Cyr Extrabold"/>
        <a:ea typeface="Arial"/>
        <a:cs typeface="Arial"/>
      </a:majorFont>
      <a:minorFont>
        <a:latin typeface="Alegreya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гГМУ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8877"/>
      </a:accent1>
      <a:accent2>
        <a:srgbClr val="056256"/>
      </a:accent2>
      <a:accent3>
        <a:srgbClr val="E5C78C"/>
      </a:accent3>
      <a:accent4>
        <a:srgbClr val="FFF6E9"/>
      </a:accent4>
      <a:accent5>
        <a:srgbClr val="CC0000"/>
      </a:accent5>
      <a:accent6>
        <a:srgbClr val="F4CCCC"/>
      </a:accent6>
      <a:hlink>
        <a:srgbClr val="078877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1269</Words>
  <Application>Microsoft Office PowerPoint</Application>
  <DocSecurity>0</DocSecurity>
  <PresentationFormat>Широкоэкранный</PresentationFormat>
  <Paragraphs>122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quote-cjk-patch</vt:lpstr>
      <vt:lpstr>Austin Cyr Medium</vt:lpstr>
      <vt:lpstr>Austin Cyr Roman</vt:lpstr>
      <vt:lpstr>Alegreya Sans Medium</vt:lpstr>
      <vt:lpstr>Calibri</vt:lpstr>
      <vt:lpstr>Wingdings</vt:lpstr>
      <vt:lpstr>Arial</vt:lpstr>
      <vt:lpstr>Austin Cyr Bold</vt:lpstr>
      <vt:lpstr>Playfair Display SemiBold</vt:lpstr>
      <vt:lpstr>Alegreya Sans</vt:lpstr>
      <vt:lpstr>Alegreya Sans Light</vt:lpstr>
      <vt:lpstr>Playfair Display</vt:lpstr>
      <vt:lpstr>Open Sans</vt:lpstr>
      <vt:lpstr>Тема Office</vt:lpstr>
      <vt:lpstr>ВолгГМУ</vt:lpstr>
      <vt:lpstr>Получение липосомального лечебного шампуня для регенерации волосяных луковиц после химиотерапии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 проекта/разработки</dc:title>
  <dc:subject/>
  <dc:creator>Misis Vikki</dc:creator>
  <cp:keywords/>
  <dc:description/>
  <cp:lastModifiedBy>Dynasty Pogrebniak</cp:lastModifiedBy>
  <cp:revision>20</cp:revision>
  <dcterms:modified xsi:type="dcterms:W3CDTF">2026-06-21T09:14:59Z</dcterms:modified>
  <cp:category/>
  <dc:identifier/>
  <cp:contentStatus/>
  <dc:language/>
  <cp:version/>
</cp:coreProperties>
</file>